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77" r:id="rId3"/>
    <p:sldMasterId id="2147483674" r:id="rId4"/>
    <p:sldMasterId id="2147483679" r:id="rId5"/>
  </p:sldMasterIdLst>
  <p:notesMasterIdLst>
    <p:notesMasterId r:id="rId27"/>
  </p:notesMasterIdLst>
  <p:handoutMasterIdLst>
    <p:handoutMasterId r:id="rId28"/>
  </p:handoutMasterIdLst>
  <p:sldIdLst>
    <p:sldId id="270" r:id="rId6"/>
    <p:sldId id="338" r:id="rId7"/>
    <p:sldId id="317" r:id="rId8"/>
    <p:sldId id="281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35" r:id="rId21"/>
    <p:sldId id="330" r:id="rId22"/>
    <p:sldId id="333" r:id="rId23"/>
    <p:sldId id="334" r:id="rId24"/>
    <p:sldId id="332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7" autoAdjust="0"/>
    <p:restoredTop sz="89660" autoAdjust="0"/>
  </p:normalViewPr>
  <p:slideViewPr>
    <p:cSldViewPr>
      <p:cViewPr varScale="1">
        <p:scale>
          <a:sx n="94" d="100"/>
          <a:sy n="94" d="100"/>
        </p:scale>
        <p:origin x="107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99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EFFAC-BEF8-44FF-A931-7E933EF6EEE4}" type="datetimeFigureOut">
              <a:rPr lang="en-US" smtClean="0"/>
              <a:t>9/1/2015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A762B-9F88-4A6D-8288-7E9A27DA8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8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AB66E-ADA6-4E35-B142-78F357E3D93F}" type="datetimeFigureOut">
              <a:rPr lang="en-US" smtClean="0"/>
              <a:t>9/1/2015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CA753-C9A1-49D4-8EA6-6BC738D51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0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Cost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Permission is not for security against malicious coders. It is to prevent coders from doing stuff they shouldn’t. Limit what they can see/do. Private parts can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Permission is not for security against malicious coders. It is to prevent coders from doing stuff they shouldn’t. Limit what they can see/do. Private parts can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no-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 not being there.</a:t>
            </a:r>
          </a:p>
          <a:p>
            <a:r>
              <a:rPr lang="en-US" baseline="0" dirty="0" smtClean="0"/>
              <a:t>Overloads … multiple ways to make (zero, one, two </a:t>
            </a:r>
            <a:r>
              <a:rPr lang="en-US" baseline="0" dirty="0" err="1" smtClean="0"/>
              <a:t>ints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no-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 not being there.</a:t>
            </a:r>
          </a:p>
          <a:p>
            <a:r>
              <a:rPr lang="en-US" baseline="0" dirty="0" smtClean="0"/>
              <a:t>Overloads … multiple ways to make (zero, one, two </a:t>
            </a:r>
            <a:r>
              <a:rPr lang="en-US" baseline="0" dirty="0" err="1" smtClean="0"/>
              <a:t>ints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no-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 not being there.</a:t>
            </a:r>
          </a:p>
          <a:p>
            <a:r>
              <a:rPr lang="en-US" baseline="0" dirty="0" smtClean="0"/>
              <a:t>Overloads … multiple ways to make (zero, one, two </a:t>
            </a:r>
            <a:r>
              <a:rPr lang="en-US" baseline="0" dirty="0" err="1" smtClean="0"/>
              <a:t>ints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no-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 not being there.</a:t>
            </a:r>
          </a:p>
          <a:p>
            <a:r>
              <a:rPr lang="en-US" baseline="0" dirty="0" smtClean="0"/>
              <a:t>Overloads … multiple ways to make (zero, one, two </a:t>
            </a:r>
            <a:r>
              <a:rPr lang="en-US" baseline="0" dirty="0" err="1" smtClean="0"/>
              <a:t>ints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no-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 not being there.</a:t>
            </a:r>
          </a:p>
          <a:p>
            <a:r>
              <a:rPr lang="en-US" baseline="0" dirty="0" smtClean="0"/>
              <a:t>Overloads … multiple ways to make (zero, one, two </a:t>
            </a:r>
            <a:r>
              <a:rPr lang="en-US" baseline="0" dirty="0" err="1" smtClean="0"/>
              <a:t>ints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no-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 not being there.</a:t>
            </a:r>
          </a:p>
          <a:p>
            <a:r>
              <a:rPr lang="en-US" baseline="0" dirty="0" smtClean="0"/>
              <a:t>Overloads … multiple ways to make (zero, one, two </a:t>
            </a:r>
            <a:r>
              <a:rPr lang="en-US" baseline="0" dirty="0" err="1" smtClean="0"/>
              <a:t>ints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no-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 not being there.</a:t>
            </a:r>
          </a:p>
          <a:p>
            <a:r>
              <a:rPr lang="en-US" baseline="0" dirty="0" smtClean="0"/>
              <a:t>Overloads … multiple ways to make (zero, one, two </a:t>
            </a:r>
            <a:r>
              <a:rPr lang="en-US" baseline="0" dirty="0" err="1" smtClean="0"/>
              <a:t>ints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no-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 not being there.</a:t>
            </a:r>
          </a:p>
          <a:p>
            <a:r>
              <a:rPr lang="en-US" baseline="0" dirty="0" smtClean="0"/>
              <a:t>Overloads … multiple ways to make (zero, one, two </a:t>
            </a:r>
            <a:r>
              <a:rPr lang="en-US" baseline="0" dirty="0" err="1" smtClean="0"/>
              <a:t>ints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0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47AC95A-1E7B-453B-B95A-0F50DC30A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2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98600"/>
            <a:ext cx="4114800" cy="4978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39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2025" y="6324600"/>
            <a:ext cx="56197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97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828800"/>
            <a:ext cx="5410200" cy="41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16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/>
          <a:stretch>
            <a:fillRect l="-9000" t="-1000" r="-9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297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663736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04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000" r="-8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89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3000" t="-15000" r="-27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81534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2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1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78368"/>
            <a:ext cx="8229600" cy="918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97000"/>
            <a:ext cx="8610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60706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7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java/javaOO/method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eg"/><Relationship Id="rId5" Type="http://schemas.openxmlformats.org/officeDocument/2006/relationships/hyperlink" Target="https://howtoprogramwithjava.com/what-is-a-method-in-java/" TargetMode="External"/><Relationship Id="rId4" Type="http://schemas.openxmlformats.org/officeDocument/2006/relationships/hyperlink" Target="http://www.tutorialspoint.com/java/java_methods.h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73442" y="1353627"/>
            <a:ext cx="51939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Object methods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Encapsulation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Permissions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Constructors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Equality</a:t>
            </a:r>
          </a:p>
          <a:p>
            <a:pPr marL="285750" indent="-28575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100" name="Picture 4" descr="C:\Users\Topher\Desktop\IntroToJava\Images\bigstock-stamp-printed-in-USA-dedicated-433600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11999"/>
            <a:ext cx="3962400" cy="339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5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24439"/>
            <a:ext cx="8839200" cy="990600"/>
          </a:xfrm>
        </p:spPr>
        <p:txBody>
          <a:bodyPr/>
          <a:lstStyle/>
          <a:p>
            <a:r>
              <a:rPr lang="en-US" dirty="0" smtClean="0"/>
              <a:t>OO Concept: Encapsulation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933792" y="3335616"/>
            <a:ext cx="2613574" cy="83291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Time t 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Time();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t.getHours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t.getMinutes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4792" y="3058149"/>
            <a:ext cx="2082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7030A0"/>
                </a:solidFill>
              </a:rPr>
              <a:t>Alarm.java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9636" y="4376976"/>
            <a:ext cx="1457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7030A0"/>
                </a:solidFill>
              </a:rPr>
              <a:t>TimeCard.java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632" y="3348152"/>
            <a:ext cx="2252568" cy="320504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Time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hours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minutes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seconds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getHours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hours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getMinutes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minutes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632" y="3071154"/>
            <a:ext cx="1198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7030A0"/>
                </a:solidFill>
              </a:rPr>
              <a:t>Time.java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81000" y="1420958"/>
            <a:ext cx="7696200" cy="193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Hide the data behind methods</a:t>
            </a:r>
          </a:p>
          <a:p>
            <a:r>
              <a:rPr lang="en-US" dirty="0" smtClean="0"/>
              <a:t>Others don’t look at the watch directly – they ask the object for the time</a:t>
            </a:r>
          </a:p>
          <a:p>
            <a:r>
              <a:rPr lang="en-US" dirty="0" smtClean="0"/>
              <a:t>The insides can change as needed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43600" y="4653975"/>
            <a:ext cx="2613574" cy="83291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Time t 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Time();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t.getHours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t.getMinutes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0" y="3348153"/>
            <a:ext cx="2590800" cy="320504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Time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hms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getHours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hms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/60;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getMinutes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hms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/60)%60;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48000" y="3071155"/>
            <a:ext cx="1198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7030A0"/>
                </a:solidFill>
              </a:rPr>
              <a:t>Time.java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47809" y="4584916"/>
            <a:ext cx="938213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6678299" y="3505199"/>
            <a:ext cx="1170301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276600" y="3755697"/>
            <a:ext cx="1170301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782084" y="5718792"/>
            <a:ext cx="1668102" cy="2655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24439"/>
            <a:ext cx="8839200" cy="990600"/>
          </a:xfrm>
        </p:spPr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0632" y="3348152"/>
            <a:ext cx="3243168" cy="320504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Time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hms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getHours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hms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/60;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getMinutes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4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hms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/60)%60;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632" y="3071154"/>
            <a:ext cx="1198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7030A0"/>
                </a:solidFill>
              </a:rPr>
              <a:t>Time.java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81000" y="1420959"/>
            <a:ext cx="8305800" cy="1550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“private” means only methods in the class can use</a:t>
            </a:r>
          </a:p>
          <a:p>
            <a:r>
              <a:rPr lang="en-US" dirty="0" smtClean="0"/>
              <a:t>“public” means everyone can use data or methods</a:t>
            </a:r>
          </a:p>
          <a:p>
            <a:r>
              <a:rPr lang="en-US" dirty="0" smtClean="0"/>
              <a:t>Create private data with a public interface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05759" y="3843395"/>
            <a:ext cx="938213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58983" y="4330774"/>
            <a:ext cx="938213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733800" y="2867733"/>
            <a:ext cx="5105400" cy="345686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“” (no keyword) means default permission (permission to classes in the same directory)</a:t>
            </a:r>
          </a:p>
          <a:p>
            <a:r>
              <a:rPr lang="en-US" sz="1600" dirty="0" smtClean="0"/>
              <a:t>“protected” grants permission to derived classes (later)</a:t>
            </a:r>
          </a:p>
          <a:p>
            <a:endParaRPr lang="en-US" sz="1600" dirty="0"/>
          </a:p>
          <a:p>
            <a:r>
              <a:rPr lang="en-US" sz="1600" dirty="0" smtClean="0"/>
              <a:t>Classes can be “public” or “” (default)</a:t>
            </a:r>
          </a:p>
          <a:p>
            <a:r>
              <a:rPr lang="en-US" sz="1600" dirty="0" smtClean="0"/>
              <a:t>Data/methods can be “public”, “private”, “”, or “protected”</a:t>
            </a:r>
            <a:endParaRPr lang="en-US" sz="1600" dirty="0"/>
          </a:p>
          <a:p>
            <a:pPr lvl="1"/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228089" y="3581400"/>
            <a:ext cx="2505711" cy="74937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24000" y="4696534"/>
            <a:ext cx="2505712" cy="71366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689210" y="4209156"/>
            <a:ext cx="2340502" cy="48737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31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17" grpId="0" animBg="1"/>
      <p:bldP spid="17" grpId="1" animBg="1"/>
      <p:bldP spid="1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52400"/>
            <a:ext cx="8839200" cy="990600"/>
          </a:xfrm>
        </p:spPr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0632" y="2884816"/>
            <a:ext cx="3776568" cy="366838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 void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a,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b)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a;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b;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 void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print()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400" dirty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","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nsolas"/>
                <a:ea typeface="Calibri"/>
                <a:cs typeface="Times New Roman"/>
              </a:rPr>
              <a:t> 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81000" y="1066800"/>
            <a:ext cx="8305800" cy="181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Creation is a special time. You may want to provide data used to initialize an object.</a:t>
            </a:r>
          </a:p>
          <a:p>
            <a:r>
              <a:rPr lang="en-US" dirty="0" smtClean="0"/>
              <a:t>Our “</a:t>
            </a:r>
            <a:r>
              <a:rPr lang="en-US" dirty="0" err="1" smtClean="0"/>
              <a:t>init</a:t>
            </a:r>
            <a:r>
              <a:rPr lang="en-US" dirty="0" smtClean="0"/>
              <a:t>” could be called anytime</a:t>
            </a:r>
          </a:p>
          <a:p>
            <a:r>
              <a:rPr lang="en-US" dirty="0" smtClean="0"/>
              <a:t>Special method called with “new”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38200" y="4163834"/>
            <a:ext cx="3429000" cy="10177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71019" y="4101216"/>
            <a:ext cx="3472381" cy="1143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a,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b)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a;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b;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</a:rPr>
              <a:t>} </a:t>
            </a:r>
            <a:endParaRPr lang="en-US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6400" y="3846774"/>
            <a:ext cx="2996697" cy="1651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p =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p.init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(1,2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 smtClean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en-US" sz="14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Later that day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p.init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(3,4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3846849"/>
            <a:ext cx="2996697" cy="1651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endParaRPr lang="en-US" sz="1200" dirty="0" smtClean="0">
              <a:solidFill>
                <a:srgbClr val="000000"/>
              </a:solidFill>
              <a:latin typeface="Consolas"/>
              <a:ea typeface="Calibri"/>
            </a:endParaRP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</a:endParaRPr>
          </a:p>
          <a:p>
            <a:pPr>
              <a:lnSpc>
                <a:spcPct val="115000"/>
              </a:lnSpc>
            </a:pPr>
            <a:endParaRPr lang="en-US" sz="1200" dirty="0" smtClean="0">
              <a:solidFill>
                <a:srgbClr val="000000"/>
              </a:solidFill>
              <a:latin typeface="Consolas"/>
              <a:ea typeface="Calibri"/>
            </a:endParaRP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</a:endParaRPr>
          </a:p>
          <a:p>
            <a:pPr>
              <a:lnSpc>
                <a:spcPct val="115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</a:rPr>
              <a:t>Point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</a:rPr>
              <a:t>p =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</a:rPr>
              <a:t> Point(1,2);</a:t>
            </a:r>
            <a:endParaRPr lang="en-US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724400" y="3276600"/>
            <a:ext cx="4191000" cy="12954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No return type on a constructor</a:t>
            </a:r>
          </a:p>
          <a:p>
            <a:r>
              <a:rPr lang="en-US" sz="1600" dirty="0" smtClean="0"/>
              <a:t>You ALWAYS have a constructor. If you don’t provide one the compiler will insert a no-</a:t>
            </a:r>
            <a:r>
              <a:rPr lang="en-US" sz="1600" dirty="0" err="1" smtClean="0"/>
              <a:t>args</a:t>
            </a:r>
            <a:r>
              <a:rPr lang="en-US" sz="1600" dirty="0" smtClean="0"/>
              <a:t> constructor.</a:t>
            </a:r>
          </a:p>
          <a:p>
            <a:endParaRPr lang="en-US" sz="16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815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52400"/>
            <a:ext cx="8839200" cy="990600"/>
          </a:xfrm>
        </p:spPr>
        <p:txBody>
          <a:bodyPr/>
          <a:lstStyle/>
          <a:p>
            <a:r>
              <a:rPr lang="en-US" dirty="0" smtClean="0"/>
              <a:t>Constructors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7982" y="2819400"/>
            <a:ext cx="3776568" cy="366838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a,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b)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a;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b;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print()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200" dirty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","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2819400"/>
            <a:ext cx="3124200" cy="23622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q 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Point(1,2);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p = </a:t>
            </a:r>
            <a:r>
              <a:rPr lang="en-US" sz="12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new Point();</a:t>
            </a:r>
            <a:endParaRPr lang="en-US" sz="1100" dirty="0">
              <a:solidFill>
                <a:srgbClr val="FF0000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81000" y="1066801"/>
            <a:ext cx="8305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you provide a constructor, the compiler will NOT insert the default.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48000" y="3089652"/>
            <a:ext cx="3467100" cy="91084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2" y="3520116"/>
            <a:ext cx="37242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H="1">
            <a:off x="4419600" y="3470496"/>
            <a:ext cx="2286378" cy="72050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38600" y="382259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953000" y="4236431"/>
            <a:ext cx="1676400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52400"/>
            <a:ext cx="8839200" cy="990600"/>
          </a:xfrm>
        </p:spPr>
        <p:txBody>
          <a:bodyPr/>
          <a:lstStyle/>
          <a:p>
            <a:r>
              <a:rPr lang="en-US" dirty="0" smtClean="0"/>
              <a:t>Constructors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56103" y="1975808"/>
            <a:ext cx="3776568" cy="457739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=0;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=0;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a)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=a;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=a;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a,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b)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a;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b;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2819400"/>
            <a:ext cx="3124200" cy="23622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q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Point(3);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r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Point(4,10);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100" dirty="0">
              <a:solidFill>
                <a:srgbClr val="FF0000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81000" y="1066801"/>
            <a:ext cx="8305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can have multiple constructors – each with a different set of parameters.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973656" y="3032911"/>
            <a:ext cx="4436197" cy="16296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942376" y="3856776"/>
            <a:ext cx="3467477" cy="141234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81062" y="3431263"/>
            <a:ext cx="4164593" cy="79670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7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52400"/>
            <a:ext cx="8839200" cy="990600"/>
          </a:xfrm>
        </p:spPr>
        <p:txBody>
          <a:bodyPr/>
          <a:lstStyle/>
          <a:p>
            <a:r>
              <a:rPr lang="en-US" dirty="0" smtClean="0"/>
              <a:t>Constructors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56103" y="1975808"/>
            <a:ext cx="3776568" cy="457739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>
              <a:lnSpc>
                <a:spcPct val="115000"/>
              </a:lnSpc>
            </a:pP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=0;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=0;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=a;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=a;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a,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b)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a;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b;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/>
                <a:ea typeface="Calibri"/>
                <a:cs typeface="Times New Roman"/>
              </a:rPr>
              <a:t> 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</a:rPr>
              <a:t>}</a:t>
            </a: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2819400"/>
            <a:ext cx="3124200" cy="23622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q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Point(3);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r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=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Point(4,10);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100" dirty="0">
              <a:solidFill>
                <a:srgbClr val="FF0000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81000" y="1066801"/>
            <a:ext cx="8305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Constructors can call constructors.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5112" y="3257740"/>
            <a:ext cx="838200" cy="476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(0);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100" dirty="0">
              <a:solidFill>
                <a:srgbClr val="FF0000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5112" y="4283799"/>
            <a:ext cx="1138474" cy="5168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a,a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100" dirty="0">
              <a:solidFill>
                <a:srgbClr val="FF0000"/>
              </a:solidFill>
              <a:effectLst/>
              <a:latin typeface="Calibri"/>
              <a:ea typeface="Calibri"/>
              <a:cs typeface="Times New Roman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30448" y="3521798"/>
            <a:ext cx="0" cy="56131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67073" y="4534277"/>
            <a:ext cx="0" cy="61714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73656" y="3032911"/>
            <a:ext cx="4436197" cy="16296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942376" y="3856776"/>
            <a:ext cx="3467477" cy="141234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381062" y="3431263"/>
            <a:ext cx="4164593" cy="79670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67073" y="4542199"/>
            <a:ext cx="0" cy="61714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72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52400"/>
            <a:ext cx="8839200" cy="990600"/>
          </a:xfrm>
        </p:spPr>
        <p:txBody>
          <a:bodyPr/>
          <a:lstStyle/>
          <a:p>
            <a:r>
              <a:rPr lang="en-US" dirty="0" smtClean="0"/>
              <a:t>Initialization Inline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325" y="2133601"/>
            <a:ext cx="5663697" cy="25907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MyStuff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 At "new", initialized to "0"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20;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 At "new", initialized to "20"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Point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 At "new", initialized to "0" (null)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Point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Point(10,20);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 At "new", creates a new object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81000" y="1066801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Complex initialization must be done in constructor</a:t>
            </a:r>
          </a:p>
          <a:p>
            <a:r>
              <a:rPr lang="en-US" dirty="0" smtClean="0"/>
              <a:t>Simple </a:t>
            </a:r>
            <a:r>
              <a:rPr lang="en-US" dirty="0" err="1" smtClean="0"/>
              <a:t>inits</a:t>
            </a:r>
            <a:r>
              <a:rPr lang="en-US" dirty="0" smtClean="0"/>
              <a:t> can be done inline</a:t>
            </a:r>
          </a:p>
        </p:txBody>
      </p:sp>
    </p:spTree>
    <p:extLst>
      <p:ext uri="{BB962C8B-B14F-4D97-AF65-F5344CB8AC3E}">
        <p14:creationId xmlns:p14="http://schemas.microsoft.com/office/powerpoint/2010/main" val="22346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52400"/>
            <a:ext cx="8839200" cy="990600"/>
          </a:xfrm>
        </p:spPr>
        <p:txBody>
          <a:bodyPr/>
          <a:lstStyle/>
          <a:p>
            <a:r>
              <a:rPr lang="en-US" dirty="0" smtClean="0"/>
              <a:t>Object Equality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1072" y="1295400"/>
            <a:ext cx="5175328" cy="51816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    </a:t>
            </a:r>
            <a:endParaRPr lang="en-US" sz="12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       </a:t>
            </a:r>
            <a:endParaRPr lang="en-US" sz="12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Tinker {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boolean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isTheSameAs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(Point a, Point b)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b.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!=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b.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!=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main(String []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  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Point p 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Point q 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(p==q) {} 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 Just compares pointers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isTheSameAs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p,q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 Same coordinates!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}                               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495800" y="1524000"/>
            <a:ext cx="4419600" cy="345686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We might want a “deeper” compare</a:t>
            </a:r>
          </a:p>
          <a:p>
            <a:r>
              <a:rPr lang="en-US" sz="1600" dirty="0" smtClean="0"/>
              <a:t>In “functional” programming we make a function that looks into the data structures directly</a:t>
            </a:r>
            <a:endParaRPr lang="en-US" sz="1600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655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52400"/>
            <a:ext cx="8839200" cy="990600"/>
          </a:xfrm>
        </p:spPr>
        <p:txBody>
          <a:bodyPr/>
          <a:lstStyle/>
          <a:p>
            <a:r>
              <a:rPr lang="en-US" dirty="0" smtClean="0"/>
              <a:t>Object Equality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1072" y="1295400"/>
            <a:ext cx="5175328" cy="51816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    </a:t>
            </a:r>
          </a:p>
          <a:p>
            <a:pPr>
              <a:lnSpc>
                <a:spcPct val="115000"/>
              </a:lnSpc>
            </a:pPr>
            <a:endParaRPr lang="en-US" sz="1200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    private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</a:t>
            </a:r>
            <a:endParaRPr lang="en-US" sz="12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200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</a:t>
            </a: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main(String []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  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Point p 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Point q =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(p==q) {} 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 Just compares </a:t>
            </a:r>
            <a:r>
              <a:rPr lang="en-US" sz="1200" dirty="0" smtClean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pointers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3F7F5F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         if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p.isTheSameAs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(q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)) {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1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 Same coordinates!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}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0" y="3962400"/>
            <a:ext cx="4419600" cy="14478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In OO we keep the code in the data structure and hide the data itself</a:t>
            </a:r>
          </a:p>
          <a:p>
            <a:r>
              <a:rPr lang="en-US" sz="1600" dirty="0" smtClean="0"/>
              <a:t>We ask one object to compare itself to another</a:t>
            </a:r>
            <a:endParaRPr lang="en-US" sz="1600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11072" y="2209800"/>
            <a:ext cx="2667000" cy="9906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Tinker {  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</a:t>
            </a:r>
            <a:endParaRPr lang="en-US" sz="11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979" y="2971800"/>
            <a:ext cx="54102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   public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boolean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isTheSameAs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/*Point this,*/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other)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!=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!=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1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84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0121 0.2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00347 -0.105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52400"/>
            <a:ext cx="8839200" cy="990600"/>
          </a:xfrm>
        </p:spPr>
        <p:txBody>
          <a:bodyPr/>
          <a:lstStyle/>
          <a:p>
            <a:r>
              <a:rPr lang="en-US" dirty="0" smtClean="0"/>
              <a:t>Useful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7200" y="3053316"/>
            <a:ext cx="2590800" cy="189968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p =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Point(1,2);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q =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Point(3,4);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p.print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q.print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30" y="1295400"/>
            <a:ext cx="24955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04" y="3974805"/>
            <a:ext cx="24955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3124201" y="2514600"/>
            <a:ext cx="3581399" cy="68127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733107" y="2286000"/>
            <a:ext cx="4210493" cy="83721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65721" y="3733801"/>
            <a:ext cx="3639879" cy="146020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00200" y="3123218"/>
            <a:ext cx="4495800" cy="106325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00200" y="4684432"/>
            <a:ext cx="4495800" cy="110676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81000" y="1176275"/>
            <a:ext cx="4419600" cy="1671873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Think of code living in the memory footprint of the object</a:t>
            </a:r>
          </a:p>
          <a:p>
            <a:r>
              <a:rPr lang="en-US" sz="1600" dirty="0" smtClean="0"/>
              <a:t>Each object has its own copy of the code that works with its own data</a:t>
            </a:r>
            <a:endParaRPr lang="en-US" sz="1600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341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584202"/>
            <a:ext cx="7391400" cy="918633"/>
          </a:xfrm>
        </p:spPr>
        <p:txBody>
          <a:bodyPr>
            <a:normAutofit/>
          </a:bodyPr>
          <a:lstStyle/>
          <a:p>
            <a:r>
              <a:rPr lang="en-US" dirty="0" smtClean="0"/>
              <a:t>See Also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98600"/>
            <a:ext cx="8534400" cy="508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docs.oracle.com/javase/tutorial/java/javaOO/methods.html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www.tutorialspoint.com/java/java_methods.htm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https://howtoprogramwithjava.com/what-is-a-method-in-java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819400"/>
            <a:ext cx="4114800" cy="294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6070602"/>
            <a:ext cx="609600" cy="366183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40" y="3505200"/>
            <a:ext cx="3908780" cy="29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72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opher\Desktop\IntroToJava\Images\bigstock--D-White-People-Fortune-Telle-383680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98584"/>
            <a:ext cx="2628768" cy="328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52400"/>
            <a:ext cx="8839200" cy="990600"/>
          </a:xfrm>
        </p:spPr>
        <p:txBody>
          <a:bodyPr/>
          <a:lstStyle/>
          <a:p>
            <a:r>
              <a:rPr lang="en-US" dirty="0" smtClean="0"/>
              <a:t>Benefit and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34109" y="1219200"/>
            <a:ext cx="83058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PRO: Hiding your data makes it easy to change the details in the future. The user doesn’t have to worry with the nasty details.</a:t>
            </a:r>
          </a:p>
          <a:p>
            <a:endParaRPr lang="en-US" dirty="0" smtClean="0"/>
          </a:p>
          <a:p>
            <a:r>
              <a:rPr lang="en-US" dirty="0" smtClean="0"/>
              <a:t>CON: Hiding data behind a method makes your code slower (you have to make a routine call).</a:t>
            </a:r>
          </a:p>
          <a:p>
            <a:endParaRPr lang="en-US" dirty="0"/>
          </a:p>
          <a:p>
            <a:r>
              <a:rPr lang="en-US" dirty="0" smtClean="0"/>
              <a:t>Is the benefit worth the cost? </a:t>
            </a:r>
          </a:p>
          <a:p>
            <a:r>
              <a:rPr lang="en-US" dirty="0" smtClean="0"/>
              <a:t>To decide you need:</a:t>
            </a:r>
          </a:p>
          <a:p>
            <a:pPr lvl="1"/>
            <a:r>
              <a:rPr lang="en-US" dirty="0" smtClean="0"/>
              <a:t>Some experience and intuition</a:t>
            </a:r>
          </a:p>
          <a:p>
            <a:pPr lvl="1"/>
            <a:r>
              <a:rPr lang="en-US" dirty="0" smtClean="0"/>
              <a:t>A crystal ball to see the future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50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9600"/>
            <a:ext cx="8153400" cy="914400"/>
          </a:xfrm>
        </p:spPr>
        <p:txBody>
          <a:bodyPr/>
          <a:lstStyle/>
          <a:p>
            <a:pPr algn="l"/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1"/>
            <a:ext cx="8153400" cy="35814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Modify your Point.java to include the “print” method and one or more constructors.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What else might you ask a point to do? Add some more: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Calculate distance to another point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Set-methods to change X and Y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Add the “equals” method.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Make a “main” and create some points. Try calling all the methods you put in the Point.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What happens if you make your constructors “private”?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C95A-1E7B-453B-B95A-0F50DC30A3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5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439"/>
            <a:ext cx="8229600" cy="990600"/>
          </a:xfrm>
        </p:spPr>
        <p:txBody>
          <a:bodyPr/>
          <a:lstStyle/>
          <a:p>
            <a:r>
              <a:rPr lang="en-US" dirty="0" smtClean="0"/>
              <a:t>Data with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040"/>
            <a:ext cx="8229600" cy="1123360"/>
          </a:xfrm>
        </p:spPr>
        <p:txBody>
          <a:bodyPr>
            <a:normAutofit/>
          </a:bodyPr>
          <a:lstStyle/>
          <a:p>
            <a:r>
              <a:rPr lang="en-US" dirty="0" smtClean="0"/>
              <a:t>Related functions that work on a particular structure</a:t>
            </a:r>
          </a:p>
          <a:p>
            <a:r>
              <a:rPr lang="en-US" dirty="0" smtClean="0"/>
              <a:t>Pass the pointer as the first argument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781800" y="2667000"/>
            <a:ext cx="1447800" cy="99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57200" y="2335530"/>
            <a:ext cx="4572000" cy="406527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Tinker {     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initPoint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(Point t, </a:t>
            </a:r>
            <a:r>
              <a:rPr lang="en-US" sz="11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a, </a:t>
            </a:r>
            <a:r>
              <a:rPr lang="en-US" sz="11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b) {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t.</a:t>
            </a:r>
            <a:r>
              <a:rPr lang="en-US" sz="11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a;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t.</a:t>
            </a:r>
            <a:r>
              <a:rPr lang="en-US" sz="11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b;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printPoint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(Point t) {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System.</a:t>
            </a:r>
            <a:r>
              <a:rPr lang="en-US" sz="1100" i="1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out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t.</a:t>
            </a:r>
            <a:r>
              <a:rPr lang="en-US" sz="11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100" dirty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","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t.</a:t>
            </a:r>
            <a:r>
              <a:rPr lang="en-US" sz="11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main(String [] 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Point a =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i="1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initPoint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(a,1,2);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i="1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printPoint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(a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05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71799" y="2668905"/>
            <a:ext cx="695325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47999" y="3630930"/>
            <a:ext cx="695325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95376" y="2954655"/>
            <a:ext cx="347662" cy="2476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543176" y="3907155"/>
            <a:ext cx="347662" cy="2476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85850" y="3164205"/>
            <a:ext cx="347662" cy="2476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162301" y="3926205"/>
            <a:ext cx="347662" cy="2476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790700" y="5067300"/>
            <a:ext cx="347662" cy="2476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857375" y="5457825"/>
            <a:ext cx="347662" cy="2476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439"/>
            <a:ext cx="8229600" cy="990600"/>
          </a:xfrm>
        </p:spPr>
        <p:txBody>
          <a:bodyPr/>
          <a:lstStyle/>
          <a:p>
            <a:r>
              <a:rPr lang="en-US" dirty="0" smtClean="0"/>
              <a:t>Data with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040"/>
            <a:ext cx="8229600" cy="1123360"/>
          </a:xfrm>
        </p:spPr>
        <p:txBody>
          <a:bodyPr>
            <a:normAutofit/>
          </a:bodyPr>
          <a:lstStyle/>
          <a:p>
            <a:r>
              <a:rPr lang="en-US" dirty="0" smtClean="0"/>
              <a:t>Every data structure usually has a set of functions that work on it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553200" y="3200400"/>
            <a:ext cx="1447800" cy="99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553200" y="4476750"/>
            <a:ext cx="1447800" cy="99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Line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Point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Point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57200" y="2381250"/>
            <a:ext cx="5257800" cy="4019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Tinker {     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static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initLine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(Line this, Point v, Point w) {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this.</a:t>
            </a:r>
            <a:r>
              <a:rPr lang="en-US" sz="1100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v;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this.</a:t>
            </a:r>
            <a:r>
              <a:rPr lang="en-US" sz="1100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w;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    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static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main(String [] </a:t>
            </a:r>
            <a:r>
              <a:rPr lang="en-US" sz="11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Point a =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Point();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i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initPoint</a:t>
            </a: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(a,1,2);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Point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b =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i="1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initPoint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(b,3,4);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Line c = </a:t>
            </a:r>
            <a:r>
              <a:rPr lang="en-US" sz="11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Line();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i="1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initLine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c,a,b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05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05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871787" y="2743200"/>
            <a:ext cx="938213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1066800" y="5461635"/>
            <a:ext cx="1447800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1066801" y="3017520"/>
            <a:ext cx="457200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439"/>
            <a:ext cx="8229600" cy="990600"/>
          </a:xfrm>
        </p:spPr>
        <p:txBody>
          <a:bodyPr/>
          <a:lstStyle/>
          <a:p>
            <a:r>
              <a:rPr lang="en-US" dirty="0" smtClean="0"/>
              <a:t>Together at Last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457200" y="1524000"/>
            <a:ext cx="4800600" cy="28956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181600"/>
            <a:ext cx="3933825" cy="9906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initPoint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 smtClean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Point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 smtClean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a,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b) 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a;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b;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5181600"/>
            <a:ext cx="3933825" cy="9906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printPoint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Point </a:t>
            </a:r>
            <a:r>
              <a:rPr lang="en-US" sz="1200" dirty="0" smtClean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200" dirty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","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250" y="2133600"/>
            <a:ext cx="609600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724400" y="1485900"/>
            <a:ext cx="3962400" cy="10287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Keep the functions with the data they work on</a:t>
            </a:r>
            <a:endParaRPr lang="en-US" sz="1600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300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349 -0.416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20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4151 -0.2722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4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439"/>
            <a:ext cx="8229600" cy="990600"/>
          </a:xfrm>
        </p:spPr>
        <p:txBody>
          <a:bodyPr/>
          <a:lstStyle/>
          <a:p>
            <a:r>
              <a:rPr lang="en-US" dirty="0" smtClean="0"/>
              <a:t>Together at Last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" y="1524000"/>
            <a:ext cx="5181600" cy="3505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initPoint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a;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b;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printPoint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400" dirty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","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+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</a:p>
          <a:p>
            <a:pPr>
              <a:lnSpc>
                <a:spcPct val="115000"/>
              </a:lnSpc>
            </a:pP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81225" y="2524125"/>
            <a:ext cx="1752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 smtClean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  Point this,</a:t>
            </a:r>
            <a:endParaRPr lang="en-US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425" y="3733800"/>
            <a:ext cx="1752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 smtClean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  Point this</a:t>
            </a:r>
            <a:endParaRPr lang="en-US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3800" y="2514600"/>
            <a:ext cx="1752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a,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b) {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29025" y="3733800"/>
            <a:ext cx="609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495800" y="1523999"/>
            <a:ext cx="4419600" cy="1828801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The compiler puts in “this” automatically (you can’t)</a:t>
            </a:r>
          </a:p>
          <a:p>
            <a:r>
              <a:rPr lang="en-US" sz="1600" dirty="0" smtClean="0"/>
              <a:t>The compiler will insert “this.” where needed</a:t>
            </a:r>
          </a:p>
          <a:p>
            <a:r>
              <a:rPr lang="en-US" sz="1600" dirty="0" smtClean="0"/>
              <a:t>You can still use “this.” too. You might even need it in some situations</a:t>
            </a:r>
            <a:endParaRPr lang="en-US" sz="1600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57275" y="2781300"/>
            <a:ext cx="6096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28950" y="3933825"/>
            <a:ext cx="51435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31469" y="3971925"/>
            <a:ext cx="478632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3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1625 -4.44444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14167 -2.22222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6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439"/>
            <a:ext cx="8229600" cy="990600"/>
          </a:xfrm>
        </p:spPr>
        <p:txBody>
          <a:bodyPr/>
          <a:lstStyle/>
          <a:p>
            <a:r>
              <a:rPr lang="en-US" dirty="0" smtClean="0"/>
              <a:t>Invoking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5800" y="4191000"/>
            <a:ext cx="2590800" cy="15240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Point a = </a:t>
            </a:r>
            <a:r>
              <a:rPr lang="en-US" sz="1400" b="1" dirty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Point();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nsolas"/>
                <a:ea typeface="Calibri"/>
                <a:cs typeface="Times New Roman"/>
              </a:rPr>
              <a:t> 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   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 a );</a:t>
            </a:r>
            <a:endParaRPr lang="en-US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696200" cy="2667000"/>
          </a:xfrm>
        </p:spPr>
        <p:txBody>
          <a:bodyPr>
            <a:normAutofit/>
          </a:bodyPr>
          <a:lstStyle/>
          <a:p>
            <a:r>
              <a:rPr lang="en-US" dirty="0" smtClean="0"/>
              <a:t>There is a new way to call these functions-linked-to-data</a:t>
            </a:r>
          </a:p>
          <a:p>
            <a:r>
              <a:rPr lang="en-US" dirty="0" smtClean="0"/>
              <a:t>Move the pointer to the front</a:t>
            </a:r>
          </a:p>
          <a:p>
            <a:r>
              <a:rPr lang="en-US" dirty="0" smtClean="0"/>
              <a:t>We say we are “invoking a method on an object”</a:t>
            </a:r>
          </a:p>
          <a:p>
            <a:r>
              <a:rPr lang="en-US" dirty="0" smtClean="0"/>
              <a:t>This is OO – asking an object to do something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619250" y="4695825"/>
            <a:ext cx="457200" cy="4191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Consolas"/>
                <a:ea typeface="Calibri"/>
                <a:cs typeface="Times New Roman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a      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38350" y="4695825"/>
            <a:ext cx="12192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Consolas"/>
                <a:ea typeface="Calibri"/>
                <a:cs typeface="Times New Roman"/>
              </a:rPr>
              <a:t> 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1,2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      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4676775"/>
            <a:ext cx="11811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Consolas"/>
                <a:ea typeface="Calibri"/>
                <a:cs typeface="Times New Roman"/>
              </a:rPr>
              <a:t> 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initPoint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  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76425" y="4681537"/>
            <a:ext cx="381000" cy="3047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 smtClean="0">
                <a:latin typeface="Consolas"/>
                <a:ea typeface="Calibri"/>
                <a:cs typeface="Times New Roman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9620" y="4678680"/>
            <a:ext cx="381000" cy="3047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 smtClean="0">
                <a:latin typeface="Consolas"/>
                <a:ea typeface="Calibri"/>
                <a:cs typeface="Times New Roman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   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98283" y="5562600"/>
            <a:ext cx="7696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 if these data structures have code with them</a:t>
            </a:r>
          </a:p>
          <a:p>
            <a:r>
              <a:rPr lang="en-US" dirty="0" smtClean="0"/>
              <a:t>We follow-the-pointer to code just as to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10261" y="5163185"/>
            <a:ext cx="2590800" cy="4552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a.printPoint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58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3.33333E-6 0.02731 L -0.11527 0.02731 L -0.11527 -0.00301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12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1823 -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2448 -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6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24439"/>
            <a:ext cx="8839200" cy="990600"/>
          </a:xfrm>
        </p:spPr>
        <p:txBody>
          <a:bodyPr/>
          <a:lstStyle/>
          <a:p>
            <a:r>
              <a:rPr lang="en-US" dirty="0" smtClean="0"/>
              <a:t>OO Concept: Encapsulation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81000" y="1420958"/>
            <a:ext cx="7696200" cy="1627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have created a “time” structure</a:t>
            </a:r>
          </a:p>
          <a:p>
            <a:r>
              <a:rPr lang="en-US" dirty="0" smtClean="0"/>
              <a:t>We use it in our Alarm object</a:t>
            </a:r>
          </a:p>
          <a:p>
            <a:r>
              <a:rPr lang="en-US" dirty="0" smtClean="0"/>
              <a:t>Everybody likes it!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90632" y="3071154"/>
            <a:ext cx="1905000" cy="1648599"/>
            <a:chOff x="762000" y="2694801"/>
            <a:chExt cx="1905000" cy="1648599"/>
          </a:xfrm>
        </p:grpSpPr>
        <p:sp>
          <p:nvSpPr>
            <p:cNvPr id="12" name="TextBox 11"/>
            <p:cNvSpPr txBox="1"/>
            <p:nvPr/>
          </p:nvSpPr>
          <p:spPr>
            <a:xfrm>
              <a:off x="762000" y="2971800"/>
              <a:ext cx="1905000" cy="13716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class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 {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   </a:t>
              </a:r>
              <a:r>
                <a:rPr lang="en-US" sz="14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hours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   </a:t>
              </a:r>
              <a:r>
                <a:rPr lang="en-US" sz="14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minutes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   </a:t>
              </a:r>
              <a:r>
                <a:rPr lang="en-US" sz="14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seconds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}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2000" y="2694801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Time.java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6063" y="4497188"/>
            <a:ext cx="1828800" cy="1101299"/>
            <a:chOff x="3657600" y="2708701"/>
            <a:chExt cx="1828800" cy="1101299"/>
          </a:xfrm>
        </p:grpSpPr>
        <p:sp>
          <p:nvSpPr>
            <p:cNvPr id="13" name="TextBox 12"/>
            <p:cNvSpPr txBox="1"/>
            <p:nvPr/>
          </p:nvSpPr>
          <p:spPr>
            <a:xfrm>
              <a:off x="3657600" y="2977081"/>
              <a:ext cx="1828800" cy="8329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Time t = </a:t>
              </a:r>
              <a:r>
                <a:rPr lang="en-US" sz="12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Time();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h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hours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 m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</a:rPr>
                <a:t>minutes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;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57600" y="2708701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Replay.java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05400" y="4506789"/>
            <a:ext cx="1828800" cy="1101299"/>
            <a:chOff x="4876800" y="4227420"/>
            <a:chExt cx="1828800" cy="1101299"/>
          </a:xfrm>
        </p:grpSpPr>
        <p:sp>
          <p:nvSpPr>
            <p:cNvPr id="18" name="TextBox 17"/>
            <p:cNvSpPr txBox="1"/>
            <p:nvPr/>
          </p:nvSpPr>
          <p:spPr>
            <a:xfrm>
              <a:off x="4876800" y="4495800"/>
              <a:ext cx="1828800" cy="8329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Time t = </a:t>
              </a:r>
              <a:r>
                <a:rPr lang="en-US" sz="12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Time();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h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hours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 m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</a:rPr>
                <a:t>minutes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;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6800" y="4227420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OpenH.java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6626" y="3081802"/>
            <a:ext cx="1828800" cy="1101299"/>
            <a:chOff x="6172200" y="2148460"/>
            <a:chExt cx="1828800" cy="1101299"/>
          </a:xfrm>
        </p:grpSpPr>
        <p:sp>
          <p:nvSpPr>
            <p:cNvPr id="20" name="TextBox 19"/>
            <p:cNvSpPr txBox="1"/>
            <p:nvPr/>
          </p:nvSpPr>
          <p:spPr>
            <a:xfrm>
              <a:off x="6172200" y="2416840"/>
              <a:ext cx="1828800" cy="8329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Time t = </a:t>
              </a:r>
              <a:r>
                <a:rPr lang="en-US" sz="12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Time();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h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hours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 m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</a:rPr>
                <a:t>minutes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;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72200" y="2148460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Alarm.java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29200" y="3081802"/>
            <a:ext cx="1828800" cy="1101299"/>
            <a:chOff x="6956552" y="3409156"/>
            <a:chExt cx="1828800" cy="1101299"/>
          </a:xfrm>
        </p:grpSpPr>
        <p:sp>
          <p:nvSpPr>
            <p:cNvPr id="22" name="TextBox 21"/>
            <p:cNvSpPr txBox="1"/>
            <p:nvPr/>
          </p:nvSpPr>
          <p:spPr>
            <a:xfrm>
              <a:off x="6956552" y="3677536"/>
              <a:ext cx="1828800" cy="8329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Time t = </a:t>
              </a:r>
              <a:r>
                <a:rPr lang="en-US" sz="12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Time();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h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hours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 m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</a:rPr>
                <a:t>minutes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;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56552" y="3409156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TimeCard.java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16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540" y="5052736"/>
            <a:ext cx="7461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567" y="5042859"/>
            <a:ext cx="7461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07" y="5052737"/>
            <a:ext cx="7461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24439"/>
            <a:ext cx="8839200" cy="990600"/>
          </a:xfrm>
        </p:spPr>
        <p:txBody>
          <a:bodyPr/>
          <a:lstStyle/>
          <a:p>
            <a:r>
              <a:rPr lang="en-US" dirty="0" smtClean="0"/>
              <a:t>OO Concept: Encapsulation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90632" y="3071154"/>
            <a:ext cx="1905000" cy="1648599"/>
            <a:chOff x="762000" y="2694801"/>
            <a:chExt cx="1905000" cy="1648599"/>
          </a:xfrm>
        </p:grpSpPr>
        <p:sp>
          <p:nvSpPr>
            <p:cNvPr id="12" name="TextBox 11"/>
            <p:cNvSpPr txBox="1"/>
            <p:nvPr/>
          </p:nvSpPr>
          <p:spPr>
            <a:xfrm>
              <a:off x="762000" y="2971800"/>
              <a:ext cx="1905000" cy="13716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class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 {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   </a:t>
              </a:r>
              <a:r>
                <a:rPr lang="en-US" sz="14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hours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   </a:t>
              </a:r>
              <a:r>
                <a:rPr lang="en-US" sz="14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minutes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   </a:t>
              </a:r>
              <a:r>
                <a:rPr lang="en-US" sz="14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seconds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}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2000" y="2694801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Time.java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23572" y="5182026"/>
            <a:ext cx="1828800" cy="1101299"/>
            <a:chOff x="3657600" y="2708701"/>
            <a:chExt cx="1828800" cy="1101299"/>
          </a:xfrm>
        </p:grpSpPr>
        <p:sp>
          <p:nvSpPr>
            <p:cNvPr id="13" name="TextBox 12"/>
            <p:cNvSpPr txBox="1"/>
            <p:nvPr/>
          </p:nvSpPr>
          <p:spPr>
            <a:xfrm>
              <a:off x="3657600" y="2977081"/>
              <a:ext cx="1828800" cy="8329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Time t = </a:t>
              </a:r>
              <a:r>
                <a:rPr lang="en-US" sz="12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Time();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h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hours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 m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</a:rPr>
                <a:t>minutes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;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57600" y="2708701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Replay.java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6626" y="3081802"/>
            <a:ext cx="2613574" cy="1101299"/>
            <a:chOff x="6172200" y="2148460"/>
            <a:chExt cx="1828800" cy="1101299"/>
          </a:xfrm>
        </p:grpSpPr>
        <p:sp>
          <p:nvSpPr>
            <p:cNvPr id="20" name="TextBox 19"/>
            <p:cNvSpPr txBox="1"/>
            <p:nvPr/>
          </p:nvSpPr>
          <p:spPr>
            <a:xfrm>
              <a:off x="6172200" y="2416840"/>
              <a:ext cx="1828800" cy="8329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Time t = </a:t>
              </a:r>
              <a:r>
                <a:rPr lang="en-US" sz="12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Time();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h = </a:t>
              </a:r>
              <a:r>
                <a:rPr lang="en-US" sz="1200" dirty="0" err="1" smtClean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t.</a:t>
              </a:r>
              <a:r>
                <a:rPr lang="en-US" sz="1200" dirty="0" err="1" smtClean="0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hms</a:t>
              </a:r>
              <a:r>
                <a:rPr lang="en-US" sz="1200" dirty="0" smtClean="0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/120</a:t>
              </a:r>
              <a:r>
                <a:rPr lang="en-US" sz="1200" dirty="0" smtClean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 m = </a:t>
              </a:r>
              <a:r>
                <a:rPr lang="en-US" sz="1200" dirty="0" smtClean="0">
                  <a:solidFill>
                    <a:srgbClr val="000000"/>
                  </a:solidFill>
                  <a:latin typeface="Consolas"/>
                  <a:ea typeface="Calibri"/>
                </a:rPr>
                <a:t>(</a:t>
              </a:r>
              <a:r>
                <a:rPr lang="en-US" sz="1200" smtClean="0">
                  <a:solidFill>
                    <a:srgbClr val="000000"/>
                  </a:solidFill>
                  <a:latin typeface="Consolas"/>
                  <a:ea typeface="Calibri"/>
                </a:rPr>
                <a:t>t.</a:t>
              </a:r>
              <a:r>
                <a:rPr lang="en-US" sz="1200" smtClean="0">
                  <a:solidFill>
                    <a:srgbClr val="0000C0"/>
                  </a:solidFill>
                  <a:latin typeface="Consolas"/>
                  <a:ea typeface="Calibri"/>
                </a:rPr>
                <a:t>hms</a:t>
              </a:r>
              <a:r>
                <a:rPr lang="en-US" sz="1200" dirty="0" smtClean="0">
                  <a:solidFill>
                    <a:srgbClr val="0000C0"/>
                  </a:solidFill>
                  <a:latin typeface="Consolas"/>
                  <a:ea typeface="Calibri"/>
                </a:rPr>
                <a:t>/60</a:t>
              </a:r>
              <a:r>
                <a:rPr lang="en-US" sz="1200" dirty="0" smtClean="0">
                  <a:solidFill>
                    <a:srgbClr val="0000C0"/>
                  </a:solidFill>
                  <a:latin typeface="Consolas"/>
                  <a:ea typeface="Calibri"/>
                </a:rPr>
                <a:t>)%60</a:t>
              </a:r>
              <a:r>
                <a:rPr lang="en-US" sz="1200" dirty="0" smtClean="0">
                  <a:solidFill>
                    <a:srgbClr val="000000"/>
                  </a:solidFill>
                  <a:latin typeface="Consolas"/>
                  <a:ea typeface="Calibri"/>
                </a:rPr>
                <a:t>;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72200" y="2148460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Alarm.java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0632" y="5182026"/>
            <a:ext cx="1828800" cy="1101299"/>
            <a:chOff x="6956552" y="3409156"/>
            <a:chExt cx="1828800" cy="1101299"/>
          </a:xfrm>
        </p:grpSpPr>
        <p:sp>
          <p:nvSpPr>
            <p:cNvPr id="22" name="TextBox 21"/>
            <p:cNvSpPr txBox="1"/>
            <p:nvPr/>
          </p:nvSpPr>
          <p:spPr>
            <a:xfrm>
              <a:off x="6956552" y="3677536"/>
              <a:ext cx="1828800" cy="8329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Time t = </a:t>
              </a:r>
              <a:r>
                <a:rPr lang="en-US" sz="12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Time();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h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hours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 m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</a:rPr>
                <a:t>minutes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;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56552" y="3409156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TimeCard.java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0632" y="3071154"/>
            <a:ext cx="1566768" cy="1648599"/>
            <a:chOff x="762000" y="2694801"/>
            <a:chExt cx="1905000" cy="1648599"/>
          </a:xfrm>
        </p:grpSpPr>
        <p:sp>
          <p:nvSpPr>
            <p:cNvPr id="24" name="TextBox 23"/>
            <p:cNvSpPr txBox="1"/>
            <p:nvPr/>
          </p:nvSpPr>
          <p:spPr>
            <a:xfrm>
              <a:off x="762000" y="2971800"/>
              <a:ext cx="1905000" cy="13716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class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 {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   </a:t>
              </a:r>
              <a:r>
                <a:rPr lang="en-US" sz="1400" b="1" dirty="0" err="1" smtClean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400" dirty="0" smtClean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 smtClean="0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hms</a:t>
              </a:r>
              <a:r>
                <a:rPr lang="en-US" sz="1400" dirty="0" smtClean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2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}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2000" y="2694801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Time.java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026" name="Picture 2" descr="C:\Users\Topher\Desktop\IntroToJava\Images\bigstock-An-angry-mob-of-people-swears--405560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38400"/>
            <a:ext cx="2697707" cy="26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305803" y="5182026"/>
            <a:ext cx="1828800" cy="1101299"/>
            <a:chOff x="4876800" y="4227420"/>
            <a:chExt cx="1828800" cy="1101299"/>
          </a:xfrm>
        </p:grpSpPr>
        <p:sp>
          <p:nvSpPr>
            <p:cNvPr id="18" name="TextBox 17"/>
            <p:cNvSpPr txBox="1"/>
            <p:nvPr/>
          </p:nvSpPr>
          <p:spPr>
            <a:xfrm>
              <a:off x="4876800" y="4495800"/>
              <a:ext cx="1828800" cy="8329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none" rtlCol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Time t = </a:t>
              </a:r>
              <a:r>
                <a:rPr lang="en-US" sz="1200" b="1" dirty="0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Time();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  <a:cs typeface="Times New Roman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h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  <a:cs typeface="Times New Roman"/>
                </a:rPr>
                <a:t>hours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;</a:t>
              </a:r>
              <a:endParaRPr lang="en-US" sz="1100" dirty="0">
                <a:latin typeface="Calibri"/>
                <a:ea typeface="Calibri"/>
                <a:cs typeface="Times New Roman"/>
              </a:endParaRPr>
            </a:p>
            <a:p>
              <a:r>
                <a:rPr lang="en-US" sz="1200" b="1" dirty="0" err="1">
                  <a:solidFill>
                    <a:srgbClr val="7F0055"/>
                  </a:solidFill>
                  <a:latin typeface="Consolas"/>
                  <a:ea typeface="Calibri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 m = </a:t>
              </a:r>
              <a:r>
                <a:rPr lang="en-US" sz="1200" dirty="0" err="1">
                  <a:solidFill>
                    <a:srgbClr val="000000"/>
                  </a:solidFill>
                  <a:latin typeface="Consolas"/>
                  <a:ea typeface="Calibri"/>
                </a:rPr>
                <a:t>t.</a:t>
              </a:r>
              <a:r>
                <a:rPr lang="en-US" sz="1200" dirty="0" err="1">
                  <a:solidFill>
                    <a:srgbClr val="0000C0"/>
                  </a:solidFill>
                  <a:latin typeface="Consolas"/>
                  <a:ea typeface="Calibri"/>
                </a:rPr>
                <a:t>minutes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alibri"/>
                </a:rPr>
                <a:t>;</a:t>
              </a:r>
              <a:endParaRPr lang="en-US" sz="12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6800" y="4227420"/>
              <a:ext cx="145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OpenH.java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381000" y="1420958"/>
            <a:ext cx="7696200" cy="193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Time passes. Our hardware changes. It is better for us to keep time has H*120+M*60+S.</a:t>
            </a:r>
          </a:p>
          <a:p>
            <a:r>
              <a:rPr lang="en-US" dirty="0" smtClean="0"/>
              <a:t>We change our code to use the new scheme</a:t>
            </a:r>
          </a:p>
          <a:p>
            <a:r>
              <a:rPr lang="en-US" dirty="0" smtClean="0"/>
              <a:t>What about the other code?</a:t>
            </a:r>
          </a:p>
        </p:txBody>
      </p:sp>
    </p:spTree>
    <p:extLst>
      <p:ext uri="{BB962C8B-B14F-4D97-AF65-F5344CB8AC3E}">
        <p14:creationId xmlns:p14="http://schemas.microsoft.com/office/powerpoint/2010/main" val="1039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board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14305</TotalTime>
  <Words>2227</Words>
  <Application>Microsoft Office PowerPoint</Application>
  <PresentationFormat>On-screen Show (4:3)</PresentationFormat>
  <Paragraphs>533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Century Gothic</vt:lpstr>
      <vt:lpstr>Consolas</vt:lpstr>
      <vt:lpstr>Courier New</vt:lpstr>
      <vt:lpstr>Palatino Linotype</vt:lpstr>
      <vt:lpstr>Times New Roman</vt:lpstr>
      <vt:lpstr>Whiteboard</vt:lpstr>
      <vt:lpstr>Custom Design</vt:lpstr>
      <vt:lpstr>Library</vt:lpstr>
      <vt:lpstr>1_Custom Design</vt:lpstr>
      <vt:lpstr>Additional Material</vt:lpstr>
      <vt:lpstr>Objects</vt:lpstr>
      <vt:lpstr>See Also</vt:lpstr>
      <vt:lpstr>Data with Functions</vt:lpstr>
      <vt:lpstr>Data with Functions</vt:lpstr>
      <vt:lpstr>Together at Last</vt:lpstr>
      <vt:lpstr>Together at Last</vt:lpstr>
      <vt:lpstr>Invoking Methods</vt:lpstr>
      <vt:lpstr>OO Concept: Encapsulation</vt:lpstr>
      <vt:lpstr>OO Concept: Encapsulation</vt:lpstr>
      <vt:lpstr>OO Concept: Encapsulation</vt:lpstr>
      <vt:lpstr>Permissions</vt:lpstr>
      <vt:lpstr>Constructors</vt:lpstr>
      <vt:lpstr>Constructors in Action</vt:lpstr>
      <vt:lpstr>Constructors in Action</vt:lpstr>
      <vt:lpstr>Constructors in Action</vt:lpstr>
      <vt:lpstr>Initialization Inline</vt:lpstr>
      <vt:lpstr>Object Equality</vt:lpstr>
      <vt:lpstr>Object Equality</vt:lpstr>
      <vt:lpstr>Useful Visualization</vt:lpstr>
      <vt:lpstr>Benefit and Cost</vt:lpstr>
      <vt:lpstr>Your Turn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244</cp:revision>
  <dcterms:created xsi:type="dcterms:W3CDTF">2014-01-17T10:57:26Z</dcterms:created>
  <dcterms:modified xsi:type="dcterms:W3CDTF">2015-09-01T23:39:21Z</dcterms:modified>
</cp:coreProperties>
</file>